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9"/>
  </p:notesMasterIdLst>
  <p:handoutMasterIdLst>
    <p:handoutMasterId r:id="rId20"/>
  </p:handoutMasterIdLst>
  <p:sldIdLst>
    <p:sldId id="257" r:id="rId5"/>
    <p:sldId id="389" r:id="rId6"/>
    <p:sldId id="384" r:id="rId7"/>
    <p:sldId id="317" r:id="rId8"/>
    <p:sldId id="279" r:id="rId9"/>
    <p:sldId id="392" r:id="rId10"/>
    <p:sldId id="395" r:id="rId11"/>
    <p:sldId id="396" r:id="rId12"/>
    <p:sldId id="397" r:id="rId13"/>
    <p:sldId id="398" r:id="rId14"/>
    <p:sldId id="399" r:id="rId15"/>
    <p:sldId id="400" r:id="rId16"/>
    <p:sldId id="321" r:id="rId17"/>
    <p:sldId id="3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67" d="100"/>
          <a:sy n="67" d="100"/>
        </p:scale>
        <p:origin x="644" y="4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6C7A46-46D1-4A33-B267-978E2340214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A93D3D6-F5E0-418A-9101-14AAE34C8555}">
      <dgm:prSet/>
      <dgm:spPr/>
      <dgm:t>
        <a:bodyPr/>
        <a:lstStyle/>
        <a:p>
          <a:r>
            <a:rPr lang="en-US" dirty="0"/>
            <a:t>Safety issue - Both pedestrians and drivers may lose their lives or be physically disabled in deadly car accidents and may even be found dead on the spot</a:t>
          </a:r>
        </a:p>
      </dgm:t>
    </dgm:pt>
    <dgm:pt modelId="{176C1708-0D5C-462E-A3F0-84B2F1CE3D55}" type="parTrans" cxnId="{44B966D1-EA11-4A2F-9DA5-463BD9FAAB3C}">
      <dgm:prSet/>
      <dgm:spPr/>
      <dgm:t>
        <a:bodyPr/>
        <a:lstStyle/>
        <a:p>
          <a:endParaRPr lang="en-US"/>
        </a:p>
      </dgm:t>
    </dgm:pt>
    <dgm:pt modelId="{6574D0AA-5852-4BB8-BD6D-1C535434B170}" type="sibTrans" cxnId="{44B966D1-EA11-4A2F-9DA5-463BD9FAAB3C}">
      <dgm:prSet/>
      <dgm:spPr/>
      <dgm:t>
        <a:bodyPr/>
        <a:lstStyle/>
        <a:p>
          <a:endParaRPr lang="en-US"/>
        </a:p>
      </dgm:t>
    </dgm:pt>
    <dgm:pt modelId="{B27F9D3F-43AD-4EA9-A41E-D946DDF53C5F}">
      <dgm:prSet/>
      <dgm:spPr/>
      <dgm:t>
        <a:bodyPr/>
        <a:lstStyle/>
        <a:p>
          <a:r>
            <a:rPr lang="en-US" dirty="0"/>
            <a:t>Absence of focus - Drivers frequently lose focus when driving, leading in a lack of awareness of pedestrians on the road, which can result in tragic crashes and accidents</a:t>
          </a:r>
        </a:p>
      </dgm:t>
    </dgm:pt>
    <dgm:pt modelId="{21D341D1-F71B-4CE2-A107-926C6B79C8B4}" type="parTrans" cxnId="{58697935-B7FA-4C75-A0F5-FB5CA60C5A99}">
      <dgm:prSet/>
      <dgm:spPr/>
      <dgm:t>
        <a:bodyPr/>
        <a:lstStyle/>
        <a:p>
          <a:endParaRPr lang="en-US"/>
        </a:p>
      </dgm:t>
    </dgm:pt>
    <dgm:pt modelId="{EEBB9FCC-8F77-4B41-BC7A-58F9DEC2AB53}" type="sibTrans" cxnId="{58697935-B7FA-4C75-A0F5-FB5CA60C5A99}">
      <dgm:prSet/>
      <dgm:spPr/>
      <dgm:t>
        <a:bodyPr/>
        <a:lstStyle/>
        <a:p>
          <a:endParaRPr lang="en-US"/>
        </a:p>
      </dgm:t>
    </dgm:pt>
    <dgm:pt modelId="{85C08ADF-F5EE-409C-8E51-50018ED0AAA6}">
      <dgm:prSet/>
      <dgm:spPr/>
      <dgm:t>
        <a:bodyPr/>
        <a:lstStyle/>
        <a:p>
          <a:r>
            <a:rPr lang="en-US" dirty="0"/>
            <a:t>Loss of lives - Pedestrians may be oblivious of fast-moving vehicles that could collide with them causing loss of lives</a:t>
          </a:r>
        </a:p>
      </dgm:t>
    </dgm:pt>
    <dgm:pt modelId="{69B8D6F3-31F0-424B-8E6A-BCA42B2EBAA9}" type="parTrans" cxnId="{DBF4BCE8-1C81-401E-841E-FDB94C760A7D}">
      <dgm:prSet/>
      <dgm:spPr/>
      <dgm:t>
        <a:bodyPr/>
        <a:lstStyle/>
        <a:p>
          <a:endParaRPr lang="en-US"/>
        </a:p>
      </dgm:t>
    </dgm:pt>
    <dgm:pt modelId="{C51F86DE-E6A0-4592-A5A4-CAB2EDA06B6E}" type="sibTrans" cxnId="{DBF4BCE8-1C81-401E-841E-FDB94C760A7D}">
      <dgm:prSet/>
      <dgm:spPr/>
      <dgm:t>
        <a:bodyPr/>
        <a:lstStyle/>
        <a:p>
          <a:endParaRPr lang="en-US"/>
        </a:p>
      </dgm:t>
    </dgm:pt>
    <dgm:pt modelId="{261ADA81-6A48-402A-8A8B-56151F090E38}">
      <dgm:prSet/>
      <dgm:spPr/>
      <dgm:t>
        <a:bodyPr/>
        <a:lstStyle/>
        <a:p>
          <a:r>
            <a:rPr lang="en-US" dirty="0"/>
            <a:t>Errors in manual guidance - Driving in a manual mode is prone to errors and time consumption, it can occasionally lead to last-minute decision-making, putting the lives of passengers and pedestrians at risk</a:t>
          </a:r>
        </a:p>
      </dgm:t>
    </dgm:pt>
    <dgm:pt modelId="{70A5BBC6-681C-4B20-B76A-D4DCF500AC18}" type="parTrans" cxnId="{4D7D28C2-E827-4385-9297-894DE7CDC99E}">
      <dgm:prSet/>
      <dgm:spPr/>
      <dgm:t>
        <a:bodyPr/>
        <a:lstStyle/>
        <a:p>
          <a:endParaRPr lang="en-US"/>
        </a:p>
      </dgm:t>
    </dgm:pt>
    <dgm:pt modelId="{3DEC2E37-14D5-41C2-977B-925E6BD152A5}" type="sibTrans" cxnId="{4D7D28C2-E827-4385-9297-894DE7CDC99E}">
      <dgm:prSet/>
      <dgm:spPr/>
      <dgm:t>
        <a:bodyPr/>
        <a:lstStyle/>
        <a:p>
          <a:endParaRPr lang="en-US"/>
        </a:p>
      </dgm:t>
    </dgm:pt>
    <dgm:pt modelId="{D5F9D573-6C56-4409-A134-1A1FCCFEB33A}" type="pres">
      <dgm:prSet presAssocID="{956C7A46-46D1-4A33-B267-978E2340214C}" presName="diagram" presStyleCnt="0">
        <dgm:presLayoutVars>
          <dgm:dir/>
          <dgm:resizeHandles val="exact"/>
        </dgm:presLayoutVars>
      </dgm:prSet>
      <dgm:spPr/>
    </dgm:pt>
    <dgm:pt modelId="{9322AE30-A9A3-47CD-B166-33CC9D685E9D}" type="pres">
      <dgm:prSet presAssocID="{DA93D3D6-F5E0-418A-9101-14AAE34C8555}" presName="node" presStyleLbl="node1" presStyleIdx="0" presStyleCnt="4">
        <dgm:presLayoutVars>
          <dgm:bulletEnabled val="1"/>
        </dgm:presLayoutVars>
      </dgm:prSet>
      <dgm:spPr/>
    </dgm:pt>
    <dgm:pt modelId="{D1D626A3-32BF-4E5A-8B36-1060FE3BD504}" type="pres">
      <dgm:prSet presAssocID="{6574D0AA-5852-4BB8-BD6D-1C535434B170}" presName="sibTrans" presStyleCnt="0"/>
      <dgm:spPr/>
    </dgm:pt>
    <dgm:pt modelId="{5950546D-704E-426C-93AE-FB9ED6FD3B84}" type="pres">
      <dgm:prSet presAssocID="{B27F9D3F-43AD-4EA9-A41E-D946DDF53C5F}" presName="node" presStyleLbl="node1" presStyleIdx="1" presStyleCnt="4">
        <dgm:presLayoutVars>
          <dgm:bulletEnabled val="1"/>
        </dgm:presLayoutVars>
      </dgm:prSet>
      <dgm:spPr/>
    </dgm:pt>
    <dgm:pt modelId="{D7105AEA-AD3C-41A7-BCBD-15DCCD51A007}" type="pres">
      <dgm:prSet presAssocID="{EEBB9FCC-8F77-4B41-BC7A-58F9DEC2AB53}" presName="sibTrans" presStyleCnt="0"/>
      <dgm:spPr/>
    </dgm:pt>
    <dgm:pt modelId="{96948B77-2CD0-413E-B719-2380C71DC208}" type="pres">
      <dgm:prSet presAssocID="{85C08ADF-F5EE-409C-8E51-50018ED0AAA6}" presName="node" presStyleLbl="node1" presStyleIdx="2" presStyleCnt="4">
        <dgm:presLayoutVars>
          <dgm:bulletEnabled val="1"/>
        </dgm:presLayoutVars>
      </dgm:prSet>
      <dgm:spPr/>
    </dgm:pt>
    <dgm:pt modelId="{B625BE86-D4B7-431F-AABB-CAF9A9C02392}" type="pres">
      <dgm:prSet presAssocID="{C51F86DE-E6A0-4592-A5A4-CAB2EDA06B6E}" presName="sibTrans" presStyleCnt="0"/>
      <dgm:spPr/>
    </dgm:pt>
    <dgm:pt modelId="{427DBC8A-45FE-4A78-BA71-636ABAA99CF5}" type="pres">
      <dgm:prSet presAssocID="{261ADA81-6A48-402A-8A8B-56151F090E38}" presName="node" presStyleLbl="node1" presStyleIdx="3" presStyleCnt="4">
        <dgm:presLayoutVars>
          <dgm:bulletEnabled val="1"/>
        </dgm:presLayoutVars>
      </dgm:prSet>
      <dgm:spPr/>
    </dgm:pt>
  </dgm:ptLst>
  <dgm:cxnLst>
    <dgm:cxn modelId="{2896042B-BB5A-44F9-AA74-2CE15809E382}" type="presOf" srcId="{85C08ADF-F5EE-409C-8E51-50018ED0AAA6}" destId="{96948B77-2CD0-413E-B719-2380C71DC208}" srcOrd="0" destOrd="0" presId="urn:microsoft.com/office/officeart/2005/8/layout/default"/>
    <dgm:cxn modelId="{58697935-B7FA-4C75-A0F5-FB5CA60C5A99}" srcId="{956C7A46-46D1-4A33-B267-978E2340214C}" destId="{B27F9D3F-43AD-4EA9-A41E-D946DDF53C5F}" srcOrd="1" destOrd="0" parTransId="{21D341D1-F71B-4CE2-A107-926C6B79C8B4}" sibTransId="{EEBB9FCC-8F77-4B41-BC7A-58F9DEC2AB53}"/>
    <dgm:cxn modelId="{9F38E559-A965-4F1D-9C12-85C78A8006F9}" type="presOf" srcId="{DA93D3D6-F5E0-418A-9101-14AAE34C8555}" destId="{9322AE30-A9A3-47CD-B166-33CC9D685E9D}" srcOrd="0" destOrd="0" presId="urn:microsoft.com/office/officeart/2005/8/layout/default"/>
    <dgm:cxn modelId="{4D7D28C2-E827-4385-9297-894DE7CDC99E}" srcId="{956C7A46-46D1-4A33-B267-978E2340214C}" destId="{261ADA81-6A48-402A-8A8B-56151F090E38}" srcOrd="3" destOrd="0" parTransId="{70A5BBC6-681C-4B20-B76A-D4DCF500AC18}" sibTransId="{3DEC2E37-14D5-41C2-977B-925E6BD152A5}"/>
    <dgm:cxn modelId="{625B2EC4-C77D-43B5-B851-6859919776E1}" type="presOf" srcId="{B27F9D3F-43AD-4EA9-A41E-D946DDF53C5F}" destId="{5950546D-704E-426C-93AE-FB9ED6FD3B84}" srcOrd="0" destOrd="0" presId="urn:microsoft.com/office/officeart/2005/8/layout/default"/>
    <dgm:cxn modelId="{508934C7-0ADE-456E-BC33-94128E1D57A6}" type="presOf" srcId="{261ADA81-6A48-402A-8A8B-56151F090E38}" destId="{427DBC8A-45FE-4A78-BA71-636ABAA99CF5}" srcOrd="0" destOrd="0" presId="urn:microsoft.com/office/officeart/2005/8/layout/default"/>
    <dgm:cxn modelId="{6BF336CC-7255-4981-AEB9-1384E08FAF2F}" type="presOf" srcId="{956C7A46-46D1-4A33-B267-978E2340214C}" destId="{D5F9D573-6C56-4409-A134-1A1FCCFEB33A}" srcOrd="0" destOrd="0" presId="urn:microsoft.com/office/officeart/2005/8/layout/default"/>
    <dgm:cxn modelId="{44B966D1-EA11-4A2F-9DA5-463BD9FAAB3C}" srcId="{956C7A46-46D1-4A33-B267-978E2340214C}" destId="{DA93D3D6-F5E0-418A-9101-14AAE34C8555}" srcOrd="0" destOrd="0" parTransId="{176C1708-0D5C-462E-A3F0-84B2F1CE3D55}" sibTransId="{6574D0AA-5852-4BB8-BD6D-1C535434B170}"/>
    <dgm:cxn modelId="{DBF4BCE8-1C81-401E-841E-FDB94C760A7D}" srcId="{956C7A46-46D1-4A33-B267-978E2340214C}" destId="{85C08ADF-F5EE-409C-8E51-50018ED0AAA6}" srcOrd="2" destOrd="0" parTransId="{69B8D6F3-31F0-424B-8E6A-BCA42B2EBAA9}" sibTransId="{C51F86DE-E6A0-4592-A5A4-CAB2EDA06B6E}"/>
    <dgm:cxn modelId="{9F3A9F5E-5346-41D4-A084-4FF5DAB6FD79}" type="presParOf" srcId="{D5F9D573-6C56-4409-A134-1A1FCCFEB33A}" destId="{9322AE30-A9A3-47CD-B166-33CC9D685E9D}" srcOrd="0" destOrd="0" presId="urn:microsoft.com/office/officeart/2005/8/layout/default"/>
    <dgm:cxn modelId="{7615EC00-9DA0-46D1-B367-7869B01E3EDA}" type="presParOf" srcId="{D5F9D573-6C56-4409-A134-1A1FCCFEB33A}" destId="{D1D626A3-32BF-4E5A-8B36-1060FE3BD504}" srcOrd="1" destOrd="0" presId="urn:microsoft.com/office/officeart/2005/8/layout/default"/>
    <dgm:cxn modelId="{6B7419A4-9532-4A47-A446-78EFC038010F}" type="presParOf" srcId="{D5F9D573-6C56-4409-A134-1A1FCCFEB33A}" destId="{5950546D-704E-426C-93AE-FB9ED6FD3B84}" srcOrd="2" destOrd="0" presId="urn:microsoft.com/office/officeart/2005/8/layout/default"/>
    <dgm:cxn modelId="{1D70E673-6F5A-405D-B0E1-53CCA1E10270}" type="presParOf" srcId="{D5F9D573-6C56-4409-A134-1A1FCCFEB33A}" destId="{D7105AEA-AD3C-41A7-BCBD-15DCCD51A007}" srcOrd="3" destOrd="0" presId="urn:microsoft.com/office/officeart/2005/8/layout/default"/>
    <dgm:cxn modelId="{8BD39745-FEFE-4F77-9FEB-2E39DEC2244E}" type="presParOf" srcId="{D5F9D573-6C56-4409-A134-1A1FCCFEB33A}" destId="{96948B77-2CD0-413E-B719-2380C71DC208}" srcOrd="4" destOrd="0" presId="urn:microsoft.com/office/officeart/2005/8/layout/default"/>
    <dgm:cxn modelId="{FD482D7D-7E1C-4D57-A658-0DD624413E04}" type="presParOf" srcId="{D5F9D573-6C56-4409-A134-1A1FCCFEB33A}" destId="{B625BE86-D4B7-431F-AABB-CAF9A9C02392}" srcOrd="5" destOrd="0" presId="urn:microsoft.com/office/officeart/2005/8/layout/default"/>
    <dgm:cxn modelId="{B548E072-F240-4431-983B-54C6B404EE8F}" type="presParOf" srcId="{D5F9D573-6C56-4409-A134-1A1FCCFEB33A}" destId="{427DBC8A-45FE-4A78-BA71-636ABAA99CF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2AE30-A9A3-47CD-B166-33CC9D685E9D}">
      <dsp:nvSpPr>
        <dsp:cNvPr id="0" name=""/>
        <dsp:cNvSpPr/>
      </dsp:nvSpPr>
      <dsp:spPr>
        <a:xfrm>
          <a:off x="778" y="907359"/>
          <a:ext cx="3034408" cy="18206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Safety issue - Both pedestrians and drivers may lose their lives or be physically disabled in deadly car accidents and may even be found dead on the spot</a:t>
          </a:r>
        </a:p>
      </dsp:txBody>
      <dsp:txXfrm>
        <a:off x="778" y="907359"/>
        <a:ext cx="3034408" cy="1820645"/>
      </dsp:txXfrm>
    </dsp:sp>
    <dsp:sp modelId="{5950546D-704E-426C-93AE-FB9ED6FD3B84}">
      <dsp:nvSpPr>
        <dsp:cNvPr id="0" name=""/>
        <dsp:cNvSpPr/>
      </dsp:nvSpPr>
      <dsp:spPr>
        <a:xfrm>
          <a:off x="3338627" y="907359"/>
          <a:ext cx="3034408" cy="182064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Absence of focus - Drivers frequently lose focus when driving, leading in a lack of awareness of pedestrians on the road, which can result in tragic crashes and accidents</a:t>
          </a:r>
        </a:p>
      </dsp:txBody>
      <dsp:txXfrm>
        <a:off x="3338627" y="907359"/>
        <a:ext cx="3034408" cy="1820645"/>
      </dsp:txXfrm>
    </dsp:sp>
    <dsp:sp modelId="{96948B77-2CD0-413E-B719-2380C71DC208}">
      <dsp:nvSpPr>
        <dsp:cNvPr id="0" name=""/>
        <dsp:cNvSpPr/>
      </dsp:nvSpPr>
      <dsp:spPr>
        <a:xfrm>
          <a:off x="778" y="3031445"/>
          <a:ext cx="3034408" cy="182064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Loss of lives - Pedestrians may be oblivious of fast-moving vehicles that could collide with them causing loss of lives</a:t>
          </a:r>
        </a:p>
      </dsp:txBody>
      <dsp:txXfrm>
        <a:off x="778" y="3031445"/>
        <a:ext cx="3034408" cy="1820645"/>
      </dsp:txXfrm>
    </dsp:sp>
    <dsp:sp modelId="{427DBC8A-45FE-4A78-BA71-636ABAA99CF5}">
      <dsp:nvSpPr>
        <dsp:cNvPr id="0" name=""/>
        <dsp:cNvSpPr/>
      </dsp:nvSpPr>
      <dsp:spPr>
        <a:xfrm>
          <a:off x="3338627" y="3031445"/>
          <a:ext cx="3034408" cy="182064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Errors in manual guidance - Driving in a manual mode is prone to errors and time consumption, it can occasionally lead to last-minute decision-making, putting the lives of passengers and pedestrians at risk</a:t>
          </a:r>
        </a:p>
      </dsp:txBody>
      <dsp:txXfrm>
        <a:off x="3338627" y="3031445"/>
        <a:ext cx="3034408" cy="18206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6/25/2022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gwash.org/view/76310/drivers-yield-less-to-people-walking-if-theyre-in-expensive-cars-or-maybe-to-people-of-colo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statefarm/9731140727/"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0" name="Freeform: Shape 1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5" name="Rectangle 2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075612" y="549275"/>
            <a:ext cx="3565524" cy="1997855"/>
          </a:xfrm>
        </p:spPr>
        <p:txBody>
          <a:bodyPr vert="horz" wrap="square" lIns="0" tIns="0" rIns="0" bIns="0" rtlCol="0" anchor="b" anchorCtr="0">
            <a:normAutofit/>
          </a:bodyPr>
          <a:lstStyle/>
          <a:p>
            <a:r>
              <a:rPr lang="en-US" sz="2600" b="1" i="0" u="none" strike="noStrike" baseline="0" dirty="0"/>
              <a:t>PEDESTRIAN DETECTION AND MONITORING SYSTEM</a:t>
            </a:r>
            <a:endParaRPr lang="en-US" sz="2600" dirty="0"/>
          </a:p>
        </p:txBody>
      </p:sp>
      <p:pic>
        <p:nvPicPr>
          <p:cNvPr id="14" name="Picture Placeholder 13">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tretch/>
        </p:blipFill>
        <p:spPr>
          <a:xfrm>
            <a:off x="550864" y="1101467"/>
            <a:ext cx="6973882" cy="4655066"/>
          </a:xfrm>
          <a:custGeom>
            <a:avLst/>
            <a:gdLst/>
            <a:ahLst/>
            <a:cxnLst/>
            <a:rect l="l" t="t" r="r" b="b"/>
            <a:pathLst>
              <a:path w="6973882" h="5759451">
                <a:moveTo>
                  <a:pt x="0" y="0"/>
                </a:moveTo>
                <a:lnTo>
                  <a:pt x="6973882" y="0"/>
                </a:lnTo>
                <a:lnTo>
                  <a:pt x="6973882" y="5759451"/>
                </a:lnTo>
                <a:lnTo>
                  <a:pt x="0" y="5759451"/>
                </a:lnTo>
                <a:close/>
              </a:path>
            </a:pathLst>
          </a:custGeom>
        </p:spPr>
      </p:pic>
      <p:sp>
        <p:nvSpPr>
          <p:cNvPr id="27" name="Oval 26">
            <a:extLst>
              <a:ext uri="{FF2B5EF4-FFF2-40B4-BE49-F238E27FC236}">
                <a16:creationId xmlns:a16="http://schemas.microsoft.com/office/drawing/2014/main" id="{FD3E50C4-0603-4524-A349-442067B88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5125" y="44325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075610" y="2724763"/>
            <a:ext cx="3565525" cy="3415519"/>
          </a:xfrm>
        </p:spPr>
        <p:txBody>
          <a:bodyPr vert="horz" wrap="square" lIns="0" tIns="0" rIns="0" bIns="0" rtlCol="0" anchor="t">
            <a:normAutofit/>
          </a:bodyPr>
          <a:lstStyle/>
          <a:p>
            <a:pPr marL="0" indent="0"/>
            <a:r>
              <a:rPr lang="en-US" sz="1600" b="1" dirty="0"/>
              <a:t>PSM 1 PRESENTATION</a:t>
            </a:r>
          </a:p>
          <a:p>
            <a:pPr marL="0" indent="0"/>
            <a:r>
              <a:rPr lang="en-US" sz="1600" b="1" dirty="0"/>
              <a:t>FARABI TASNIM AHMED</a:t>
            </a:r>
          </a:p>
          <a:p>
            <a:pPr marL="0" indent="0"/>
            <a:r>
              <a:rPr lang="en-US" sz="1600" b="1" dirty="0"/>
              <a:t>(B031910456)</a:t>
            </a:r>
          </a:p>
          <a:p>
            <a:pPr marL="0" indent="0"/>
            <a:r>
              <a:rPr lang="en-US" sz="1600" b="1" dirty="0"/>
              <a:t>BITI S1G1,FTMK</a:t>
            </a:r>
          </a:p>
          <a:p>
            <a:pPr marL="0" indent="0"/>
            <a:r>
              <a:rPr lang="en-US" sz="1600" b="1" dirty="0"/>
              <a:t>SUPERVISOR: PM GS. DR. ASMALA BIN AHMAD</a:t>
            </a:r>
          </a:p>
          <a:p>
            <a:pPr marL="0" indent="0"/>
            <a:r>
              <a:rPr lang="en-US" sz="1600" b="1" dirty="0"/>
              <a:t>EVALUATOR:PROF.DR.AZAH KAMILAH BINTI DRAMAN@MUDA</a:t>
            </a:r>
          </a:p>
        </p:txBody>
      </p:sp>
    </p:spTree>
    <p:extLst>
      <p:ext uri="{BB962C8B-B14F-4D97-AF65-F5344CB8AC3E}">
        <p14:creationId xmlns:p14="http://schemas.microsoft.com/office/powerpoint/2010/main" val="75281428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44CF8-1B68-D206-A641-AAAD649CAD9A}"/>
              </a:ext>
            </a:extLst>
          </p:cNvPr>
          <p:cNvSpPr>
            <a:spLocks noGrp="1"/>
          </p:cNvSpPr>
          <p:nvPr>
            <p:ph type="title"/>
          </p:nvPr>
        </p:nvSpPr>
        <p:spPr>
          <a:xfrm>
            <a:off x="550864" y="549275"/>
            <a:ext cx="3565524" cy="1997855"/>
          </a:xfrm>
        </p:spPr>
        <p:txBody>
          <a:bodyPr wrap="square" anchor="b">
            <a:normAutofit/>
          </a:bodyPr>
          <a:lstStyle/>
          <a:p>
            <a:r>
              <a:rPr lang="en-US" dirty="0"/>
              <a:t>Results</a:t>
            </a:r>
          </a:p>
        </p:txBody>
      </p:sp>
      <p:grpSp>
        <p:nvGrpSpPr>
          <p:cNvPr id="64" name="Group 6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6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9" name="Oval 6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AA9EBAA-C821-2278-9517-0FF1741F333D}"/>
              </a:ext>
            </a:extLst>
          </p:cNvPr>
          <p:cNvSpPr>
            <a:spLocks noGrp="1"/>
          </p:cNvSpPr>
          <p:nvPr>
            <p:ph idx="1"/>
          </p:nvPr>
        </p:nvSpPr>
        <p:spPr>
          <a:xfrm>
            <a:off x="550863" y="2677306"/>
            <a:ext cx="3565525" cy="3415519"/>
          </a:xfrm>
        </p:spPr>
        <p:txBody>
          <a:bodyPr anchor="t">
            <a:normAutofit/>
          </a:bodyPr>
          <a:lstStyle/>
          <a:p>
            <a:r>
              <a:rPr lang="en-US" sz="1600" dirty="0"/>
              <a:t>PREDICTIONS ON RAINY  WEATHER</a:t>
            </a:r>
          </a:p>
          <a:p>
            <a:endParaRPr lang="en-US" sz="1600" dirty="0"/>
          </a:p>
        </p:txBody>
      </p:sp>
      <p:pic>
        <p:nvPicPr>
          <p:cNvPr id="14" name="Image37">
            <a:extLst>
              <a:ext uri="{FF2B5EF4-FFF2-40B4-BE49-F238E27FC236}">
                <a16:creationId xmlns:a16="http://schemas.microsoft.com/office/drawing/2014/main" id="{41243D23-23C7-2CB4-38E4-19502BF980DB}"/>
              </a:ext>
            </a:extLst>
          </p:cNvPr>
          <p:cNvPicPr/>
          <p:nvPr/>
        </p:nvPicPr>
        <p:blipFill>
          <a:blip r:embed="rId2"/>
          <a:srcRect l="7825" t="22146" r="3151"/>
          <a:stretch>
            <a:fillRect/>
          </a:stretch>
        </p:blipFill>
        <p:spPr>
          <a:xfrm>
            <a:off x="4550900" y="1685078"/>
            <a:ext cx="7090237" cy="3487845"/>
          </a:xfrm>
          <a:custGeom>
            <a:avLst/>
            <a:gdLst/>
            <a:ahLst/>
            <a:cxnLst/>
            <a:rect l="l" t="t" r="r" b="b"/>
            <a:pathLst>
              <a:path w="7090237" h="5759451">
                <a:moveTo>
                  <a:pt x="0" y="0"/>
                </a:moveTo>
                <a:lnTo>
                  <a:pt x="7090237" y="0"/>
                </a:lnTo>
                <a:lnTo>
                  <a:pt x="7090237" y="5759451"/>
                </a:lnTo>
                <a:lnTo>
                  <a:pt x="0" y="5759451"/>
                </a:lnTo>
                <a:close/>
              </a:path>
            </a:pathLst>
          </a:custGeom>
        </p:spPr>
      </p:pic>
      <p:sp>
        <p:nvSpPr>
          <p:cNvPr id="6" name="Slide Number Placeholder 5">
            <a:extLst>
              <a:ext uri="{FF2B5EF4-FFF2-40B4-BE49-F238E27FC236}">
                <a16:creationId xmlns:a16="http://schemas.microsoft.com/office/drawing/2014/main" id="{B77D4A41-FF85-2BDA-0A1C-0729C4F1918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10</a:t>
            </a:fld>
            <a:endParaRPr lang="en-US"/>
          </a:p>
        </p:txBody>
      </p:sp>
    </p:spTree>
    <p:extLst>
      <p:ext uri="{BB962C8B-B14F-4D97-AF65-F5344CB8AC3E}">
        <p14:creationId xmlns:p14="http://schemas.microsoft.com/office/powerpoint/2010/main" val="24790905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44CF8-1B68-D206-A641-AAAD649CAD9A}"/>
              </a:ext>
            </a:extLst>
          </p:cNvPr>
          <p:cNvSpPr>
            <a:spLocks noGrp="1"/>
          </p:cNvSpPr>
          <p:nvPr>
            <p:ph type="title"/>
          </p:nvPr>
        </p:nvSpPr>
        <p:spPr>
          <a:xfrm>
            <a:off x="550864" y="549275"/>
            <a:ext cx="3565524" cy="1997855"/>
          </a:xfrm>
        </p:spPr>
        <p:txBody>
          <a:bodyPr wrap="square" anchor="b">
            <a:normAutofit/>
          </a:bodyPr>
          <a:lstStyle/>
          <a:p>
            <a:r>
              <a:rPr lang="en-US" dirty="0"/>
              <a:t>Results</a:t>
            </a:r>
          </a:p>
        </p:txBody>
      </p:sp>
      <p:grpSp>
        <p:nvGrpSpPr>
          <p:cNvPr id="76" name="Group 7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7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1" name="Oval 8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AA9EBAA-C821-2278-9517-0FF1741F333D}"/>
              </a:ext>
            </a:extLst>
          </p:cNvPr>
          <p:cNvSpPr>
            <a:spLocks noGrp="1"/>
          </p:cNvSpPr>
          <p:nvPr>
            <p:ph idx="1"/>
          </p:nvPr>
        </p:nvSpPr>
        <p:spPr>
          <a:xfrm>
            <a:off x="550863" y="2677306"/>
            <a:ext cx="3565525" cy="3415519"/>
          </a:xfrm>
        </p:spPr>
        <p:txBody>
          <a:bodyPr anchor="t">
            <a:normAutofit/>
          </a:bodyPr>
          <a:lstStyle/>
          <a:p>
            <a:r>
              <a:rPr lang="en-US" sz="1600" dirty="0"/>
              <a:t>PREDICTIONS ON MULTIPLE PEDESTRIANS</a:t>
            </a:r>
          </a:p>
          <a:p>
            <a:endParaRPr lang="en-US" sz="1600" dirty="0"/>
          </a:p>
        </p:txBody>
      </p:sp>
      <p:pic>
        <p:nvPicPr>
          <p:cNvPr id="15" name="Image39">
            <a:extLst>
              <a:ext uri="{FF2B5EF4-FFF2-40B4-BE49-F238E27FC236}">
                <a16:creationId xmlns:a16="http://schemas.microsoft.com/office/drawing/2014/main" id="{80B797D4-E6DE-A863-7EBE-DC6464642E71}"/>
              </a:ext>
            </a:extLst>
          </p:cNvPr>
          <p:cNvPicPr/>
          <p:nvPr/>
        </p:nvPicPr>
        <p:blipFill>
          <a:blip r:embed="rId2"/>
          <a:srcRect l="9537" t="22160" r="2529"/>
          <a:stretch>
            <a:fillRect/>
          </a:stretch>
        </p:blipFill>
        <p:spPr>
          <a:xfrm>
            <a:off x="4550900" y="1663778"/>
            <a:ext cx="7090237" cy="3530445"/>
          </a:xfrm>
          <a:custGeom>
            <a:avLst/>
            <a:gdLst/>
            <a:ahLst/>
            <a:cxnLst/>
            <a:rect l="l" t="t" r="r" b="b"/>
            <a:pathLst>
              <a:path w="7090237" h="5759451">
                <a:moveTo>
                  <a:pt x="0" y="0"/>
                </a:moveTo>
                <a:lnTo>
                  <a:pt x="7090237" y="0"/>
                </a:lnTo>
                <a:lnTo>
                  <a:pt x="7090237" y="5759451"/>
                </a:lnTo>
                <a:lnTo>
                  <a:pt x="0" y="5759451"/>
                </a:lnTo>
                <a:close/>
              </a:path>
            </a:pathLst>
          </a:custGeom>
        </p:spPr>
      </p:pic>
      <p:sp>
        <p:nvSpPr>
          <p:cNvPr id="6" name="Slide Number Placeholder 5">
            <a:extLst>
              <a:ext uri="{FF2B5EF4-FFF2-40B4-BE49-F238E27FC236}">
                <a16:creationId xmlns:a16="http://schemas.microsoft.com/office/drawing/2014/main" id="{B77D4A41-FF85-2BDA-0A1C-0729C4F1918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11</a:t>
            </a:fld>
            <a:endParaRPr lang="en-US"/>
          </a:p>
        </p:txBody>
      </p:sp>
    </p:spTree>
    <p:extLst>
      <p:ext uri="{BB962C8B-B14F-4D97-AF65-F5344CB8AC3E}">
        <p14:creationId xmlns:p14="http://schemas.microsoft.com/office/powerpoint/2010/main" val="377535844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8CE3-7BB8-74B9-7579-99F046E095F6}"/>
              </a:ext>
            </a:extLst>
          </p:cNvPr>
          <p:cNvSpPr>
            <a:spLocks noGrp="1"/>
          </p:cNvSpPr>
          <p:nvPr>
            <p:ph type="title"/>
          </p:nvPr>
        </p:nvSpPr>
        <p:spPr/>
        <p:txBody>
          <a:bodyPr/>
          <a:lstStyle/>
          <a:p>
            <a:r>
              <a:rPr lang="en-US" dirty="0"/>
              <a:t>Strength and Limitations</a:t>
            </a:r>
          </a:p>
        </p:txBody>
      </p:sp>
      <p:sp>
        <p:nvSpPr>
          <p:cNvPr id="3" name="Text Placeholder 2">
            <a:extLst>
              <a:ext uri="{FF2B5EF4-FFF2-40B4-BE49-F238E27FC236}">
                <a16:creationId xmlns:a16="http://schemas.microsoft.com/office/drawing/2014/main" id="{B08863B5-E8F0-7DBD-1ED8-9B1BDBD3AFB3}"/>
              </a:ext>
            </a:extLst>
          </p:cNvPr>
          <p:cNvSpPr>
            <a:spLocks noGrp="1"/>
          </p:cNvSpPr>
          <p:nvPr>
            <p:ph type="body" idx="1"/>
          </p:nvPr>
        </p:nvSpPr>
        <p:spPr/>
        <p:txBody>
          <a:bodyPr/>
          <a:lstStyle/>
          <a:p>
            <a:r>
              <a:rPr lang="en-US" dirty="0"/>
              <a:t>Strengths</a:t>
            </a:r>
          </a:p>
        </p:txBody>
      </p:sp>
      <p:sp>
        <p:nvSpPr>
          <p:cNvPr id="4" name="Content Placeholder 3">
            <a:extLst>
              <a:ext uri="{FF2B5EF4-FFF2-40B4-BE49-F238E27FC236}">
                <a16:creationId xmlns:a16="http://schemas.microsoft.com/office/drawing/2014/main" id="{B407F761-63D1-FDA0-2425-D0EFB9109FF8}"/>
              </a:ext>
            </a:extLst>
          </p:cNvPr>
          <p:cNvSpPr>
            <a:spLocks noGrp="1"/>
          </p:cNvSpPr>
          <p:nvPr>
            <p:ph sz="half" idx="2"/>
          </p:nvPr>
        </p:nvSpPr>
        <p:spPr/>
        <p:txBody>
          <a:bodyPr/>
          <a:lstStyle/>
          <a:p>
            <a:r>
              <a:rPr lang="en-US" sz="2400" dirty="0">
                <a:effectLst/>
                <a:latin typeface="Times New Roman" panose="02020603050405020304" pitchFamily="18" charset="0"/>
                <a:ea typeface="Noto Serif CJK SC"/>
                <a:cs typeface="Lohit Devanagari"/>
              </a:rPr>
              <a:t>In terms of mean average precision (mAP) and intersection over union (IOU) values, YOLO has high accuracy.</a:t>
            </a:r>
          </a:p>
          <a:p>
            <a:r>
              <a:rPr lang="en-US" sz="2400" dirty="0">
                <a:effectLst/>
                <a:latin typeface="Times New Roman" panose="02020603050405020304" pitchFamily="18" charset="0"/>
                <a:ea typeface="Noto Serif CJK SC"/>
                <a:cs typeface="Lohit Devanagari"/>
              </a:rPr>
              <a:t>YOLO is a state-of-the-art technique known for its higher speed compared to other models.</a:t>
            </a:r>
          </a:p>
          <a:p>
            <a:r>
              <a:rPr lang="en-US" dirty="0">
                <a:latin typeface="Times New Roman" panose="02020603050405020304" pitchFamily="18" charset="0"/>
                <a:ea typeface="Noto Serif CJK SC"/>
                <a:cs typeface="Lohit Devanagari"/>
              </a:rPr>
              <a:t>YOLO is also aware of the concept of generalized object representation.</a:t>
            </a:r>
          </a:p>
          <a:p>
            <a:endParaRPr lang="en-US" dirty="0"/>
          </a:p>
        </p:txBody>
      </p:sp>
      <p:sp>
        <p:nvSpPr>
          <p:cNvPr id="5" name="Text Placeholder 4">
            <a:extLst>
              <a:ext uri="{FF2B5EF4-FFF2-40B4-BE49-F238E27FC236}">
                <a16:creationId xmlns:a16="http://schemas.microsoft.com/office/drawing/2014/main" id="{340A9808-D363-D1A9-A4FF-BACF64505DD4}"/>
              </a:ext>
            </a:extLst>
          </p:cNvPr>
          <p:cNvSpPr>
            <a:spLocks noGrp="1"/>
          </p:cNvSpPr>
          <p:nvPr>
            <p:ph type="body" sz="quarter" idx="3"/>
          </p:nvPr>
        </p:nvSpPr>
        <p:spPr/>
        <p:txBody>
          <a:bodyPr/>
          <a:lstStyle/>
          <a:p>
            <a:r>
              <a:rPr lang="en-US" dirty="0"/>
              <a:t>Limitations</a:t>
            </a:r>
          </a:p>
        </p:txBody>
      </p:sp>
      <p:sp>
        <p:nvSpPr>
          <p:cNvPr id="6" name="Content Placeholder 5">
            <a:extLst>
              <a:ext uri="{FF2B5EF4-FFF2-40B4-BE49-F238E27FC236}">
                <a16:creationId xmlns:a16="http://schemas.microsoft.com/office/drawing/2014/main" id="{544F45D0-6367-C978-778B-983E9D9E66BA}"/>
              </a:ext>
            </a:extLst>
          </p:cNvPr>
          <p:cNvSpPr>
            <a:spLocks noGrp="1"/>
          </p:cNvSpPr>
          <p:nvPr>
            <p:ph sz="quarter" idx="4"/>
          </p:nvPr>
        </p:nvSpPr>
        <p:spPr>
          <a:xfrm>
            <a:off x="6212023" y="2427370"/>
            <a:ext cx="5436390" cy="4233729"/>
          </a:xfrm>
        </p:spPr>
        <p:txBody>
          <a:bodyPr/>
          <a:lstStyle/>
          <a:p>
            <a:r>
              <a:rPr lang="en-US" sz="2400" dirty="0">
                <a:effectLst/>
                <a:latin typeface="Times New Roman" panose="02020603050405020304" pitchFamily="18" charset="0"/>
                <a:ea typeface="Noto Serif CJK SC"/>
                <a:cs typeface="Lohit Devanagari"/>
              </a:rPr>
              <a:t>Due to absence of GPU , the speed of the proposed system is a bit slow. </a:t>
            </a:r>
          </a:p>
          <a:p>
            <a:r>
              <a:rPr lang="en-US" sz="2400" dirty="0">
                <a:effectLst/>
                <a:latin typeface="Times New Roman" panose="02020603050405020304" pitchFamily="18" charset="0"/>
                <a:ea typeface="Noto Serif CJK SC"/>
                <a:cs typeface="Lohit Devanagari"/>
              </a:rPr>
              <a:t>The way YOLO detect objects it faces difficulty it detecting smaller objects.</a:t>
            </a:r>
          </a:p>
          <a:p>
            <a:r>
              <a:rPr lang="en-US" sz="2400" dirty="0">
                <a:effectLst/>
                <a:latin typeface="Times New Roman" panose="02020603050405020304" pitchFamily="18" charset="0"/>
                <a:ea typeface="Noto Serif CJK SC"/>
                <a:cs typeface="Lohit Devanagari"/>
              </a:rPr>
              <a:t> </a:t>
            </a:r>
            <a:r>
              <a:rPr lang="en-US" dirty="0">
                <a:latin typeface="Times New Roman" panose="02020603050405020304" pitchFamily="18" charset="0"/>
                <a:ea typeface="Noto Serif CJK SC"/>
                <a:cs typeface="Lohit Devanagari"/>
              </a:rPr>
              <a:t>L</a:t>
            </a:r>
            <a:r>
              <a:rPr lang="en-US" sz="2400" dirty="0">
                <a:effectLst/>
                <a:latin typeface="Times New Roman" panose="02020603050405020304" pitchFamily="18" charset="0"/>
                <a:ea typeface="Noto Serif CJK SC"/>
                <a:cs typeface="Lohit Devanagari"/>
              </a:rPr>
              <a:t>ike other deep learning algorithms YOLO face hard time to detect objects that are different or have unusual appearance than the remaining training set.</a:t>
            </a:r>
            <a:endParaRPr lang="en-US" dirty="0"/>
          </a:p>
          <a:p>
            <a:endParaRPr lang="en-US" dirty="0"/>
          </a:p>
        </p:txBody>
      </p:sp>
      <p:sp>
        <p:nvSpPr>
          <p:cNvPr id="9" name="Slide Number Placeholder 8">
            <a:extLst>
              <a:ext uri="{FF2B5EF4-FFF2-40B4-BE49-F238E27FC236}">
                <a16:creationId xmlns:a16="http://schemas.microsoft.com/office/drawing/2014/main" id="{C86FECBB-AB90-6194-E4DA-3BDACB38D64E}"/>
              </a:ext>
            </a:extLst>
          </p:cNvPr>
          <p:cNvSpPr>
            <a:spLocks noGrp="1"/>
          </p:cNvSpPr>
          <p:nvPr>
            <p:ph type="sldNum" sz="quarter" idx="12"/>
          </p:nvPr>
        </p:nvSpPr>
        <p:spPr/>
        <p:txBody>
          <a:bodyPr/>
          <a:lstStyle/>
          <a:p>
            <a:fld id="{DBA1B0FB-D917-4C8C-928F-313BD683BF39}" type="slidenum">
              <a:rPr lang="en-US" smtClean="0"/>
              <a:t>12</a:t>
            </a:fld>
            <a:endParaRPr lang="en-US"/>
          </a:p>
        </p:txBody>
      </p:sp>
    </p:spTree>
    <p:extLst>
      <p:ext uri="{BB962C8B-B14F-4D97-AF65-F5344CB8AC3E}">
        <p14:creationId xmlns:p14="http://schemas.microsoft.com/office/powerpoint/2010/main" val="114795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Conclusion</a:t>
            </a:r>
          </a:p>
        </p:txBody>
      </p:sp>
      <p:grpSp>
        <p:nvGrpSpPr>
          <p:cNvPr id="51" name="Group 50">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52" name="Freeform: Shape 51">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7906" r="14742" b="1"/>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7140575" y="1520825"/>
            <a:ext cx="4500562" cy="4572000"/>
          </a:xfrm>
        </p:spPr>
        <p:txBody>
          <a:bodyPr vert="horz" wrap="square" lIns="0" tIns="0" rIns="0" bIns="0" rtlCol="0" anchor="t">
            <a:normAutofit/>
          </a:bodyPr>
          <a:lstStyle/>
          <a:p>
            <a:pPr indent="-228600">
              <a:buFont typeface="Arial" panose="020B0604020202020204" pitchFamily="34" charset="0"/>
              <a:buChar char="•"/>
            </a:pPr>
            <a:r>
              <a:rPr lang="en-US" dirty="0"/>
              <a:t>The goal of building this intelligent video surveillance system is to keep passengers and pedestrians safe on the road by averting accidents. The technology functions as a driver's vision that identifies pedestrians. It then estimates the distance between the car and the pedestrian after recognizing the pedestrian. In a nutshell, it functions as a driver's eye and uses superior artificial intelligence technology to protect people's lives</a:t>
            </a:r>
          </a:p>
        </p:txBody>
      </p:sp>
      <p:sp>
        <p:nvSpPr>
          <p:cNvPr id="55" name="Freeform: Shape 54">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Let's proceed with demonstration</a:t>
            </a:r>
            <a:br>
              <a:rPr lang="en-US" dirty="0"/>
            </a:br>
            <a:r>
              <a:rPr lang="en-US" dirty="0"/>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4" name="Freeform: Shape 10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Oval 10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Oval 10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Freeform: Shape 10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09" name="Rectangle 10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dirty="0"/>
              <a:t>Introduction</a:t>
            </a:r>
          </a:p>
        </p:txBody>
      </p:sp>
      <p:sp>
        <p:nvSpPr>
          <p:cNvPr id="111" name="Oval 110">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marL="0" indent="0"/>
            <a:r>
              <a:rPr lang="en-US" sz="1600" dirty="0"/>
              <a:t>P</a:t>
            </a:r>
            <a:r>
              <a:rPr lang="en-US" sz="1600" b="0" i="0" u="none" strike="noStrike" baseline="0" dirty="0"/>
              <a:t>edestrian detection &amp; monitoring system utilizes cameras in order to acquire information of the vehicle surroundings by video. Through the acquired video footage, it will conduct semantic understanding of the vehicle surroundings and detect pedestrians. Then, it will calculate the total number of pedestrians and track their distance. Upon crossing a fixed distance limit, the system will alert the driver of the car that </a:t>
            </a:r>
            <a:r>
              <a:rPr lang="en-US" sz="1600" dirty="0"/>
              <a:t>a car or pedestrian is too close to their cars.</a:t>
            </a:r>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r="-5" b="-5"/>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8" b="-8"/>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113" name="Group 112">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114" name="Freeform: Shape 113">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Oval 114">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r="-1" b="267"/>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9" name="Freeform: Shape 1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Shape 2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4" name="Rectangle 2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400"/>
              <a:t>Problem Statements</a:t>
            </a:r>
          </a:p>
        </p:txBody>
      </p:sp>
      <p:grpSp>
        <p:nvGrpSpPr>
          <p:cNvPr id="26" name="Group 25">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27" name="Freeform: Shape 26">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0" name="Oval 29">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4" name="Freeform: Shape 33">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6" name="Oval 35">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graphicFrame>
        <p:nvGraphicFramePr>
          <p:cNvPr id="14" name="Content Placeholder 11">
            <a:extLst>
              <a:ext uri="{FF2B5EF4-FFF2-40B4-BE49-F238E27FC236}">
                <a16:creationId xmlns:a16="http://schemas.microsoft.com/office/drawing/2014/main" id="{0516AB35-6AF5-4CEA-E542-E99ECD7040F5}"/>
              </a:ext>
            </a:extLst>
          </p:cNvPr>
          <p:cNvGraphicFramePr>
            <a:graphicFrameLocks noGrp="1"/>
          </p:cNvGraphicFramePr>
          <p:nvPr>
            <p:ph sz="quarter" idx="15"/>
            <p:extLst>
              <p:ext uri="{D42A27DB-BD31-4B8C-83A1-F6EECF244321}">
                <p14:modId xmlns:p14="http://schemas.microsoft.com/office/powerpoint/2010/main" val="367947881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9"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203951" y="549275"/>
            <a:ext cx="5437187" cy="2986234"/>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Objectives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6203951" y="3827610"/>
            <a:ext cx="5437187" cy="2265216"/>
          </a:xfrm>
        </p:spPr>
        <p:txBody>
          <a:bodyPr vert="horz" wrap="square" lIns="0" tIns="0" rIns="0" bIns="0" rtlCol="0">
            <a:normAutofit/>
          </a:bodyPr>
          <a:lstStyle/>
          <a:p>
            <a:pPr marL="342900" indent="-342900">
              <a:lnSpc>
                <a:spcPct val="90000"/>
              </a:lnSpc>
              <a:buFont typeface="Wingdings" panose="05000000000000000000" pitchFamily="2" charset="2"/>
              <a:buChar char="q"/>
            </a:pPr>
            <a:r>
              <a:rPr lang="en-US" sz="2000" b="0" i="0" u="none" strike="noStrike" kern="1200" baseline="0" dirty="0">
                <a:latin typeface="+mn-lt"/>
                <a:ea typeface="+mn-ea"/>
                <a:cs typeface="+mn-cs"/>
              </a:rPr>
              <a:t>To identify the requirements of an intelligent pedestrian and car surveillance system.</a:t>
            </a:r>
          </a:p>
          <a:p>
            <a:pPr marL="342900" indent="-342900">
              <a:lnSpc>
                <a:spcPct val="90000"/>
              </a:lnSpc>
              <a:buFont typeface="Wingdings" panose="05000000000000000000" pitchFamily="2" charset="2"/>
              <a:buChar char="q"/>
            </a:pPr>
            <a:r>
              <a:rPr lang="en-US" sz="2000" b="0" i="0" u="none" strike="noStrike" kern="1200" baseline="0" dirty="0">
                <a:latin typeface="+mn-lt"/>
                <a:ea typeface="+mn-ea"/>
                <a:cs typeface="+mn-cs"/>
              </a:rPr>
              <a:t>To develop an intelligent pedestrian and car surveillance system.</a:t>
            </a:r>
          </a:p>
          <a:p>
            <a:pPr marL="342900" indent="-342900">
              <a:lnSpc>
                <a:spcPct val="90000"/>
              </a:lnSpc>
              <a:buFont typeface="Wingdings" panose="05000000000000000000" pitchFamily="2" charset="2"/>
              <a:buChar char="q"/>
            </a:pPr>
            <a:r>
              <a:rPr lang="en-US" sz="2000" b="0" i="0" u="none" strike="noStrike" kern="1200" baseline="0" dirty="0">
                <a:latin typeface="+mn-lt"/>
                <a:ea typeface="+mn-ea"/>
                <a:cs typeface="+mn-cs"/>
              </a:rPr>
              <a:t>To evaluate the performance of the developed intelligent pedestrian and car surveillance system.</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3" name="Freeform: Shape 3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8" name="Rectangle 3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Placeholder 17">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t="4792" b="10938"/>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0" name="Rectangle 39">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pPr>
              <a:lnSpc>
                <a:spcPct val="100000"/>
              </a:lnSpc>
            </a:pPr>
            <a:r>
              <a:rPr lang="en-US" sz="4800" kern="1200">
                <a:solidFill>
                  <a:schemeClr val="tx1"/>
                </a:solidFill>
                <a:latin typeface="+mj-lt"/>
                <a:ea typeface="+mj-ea"/>
                <a:cs typeface="+mj-cs"/>
              </a:rPr>
              <a:t>Target Users</a:t>
            </a:r>
          </a:p>
        </p:txBody>
      </p:sp>
      <p:sp>
        <p:nvSpPr>
          <p:cNvPr id="42" name="Rectangle 41">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3569007"/>
            <a:ext cx="3565525" cy="2523817"/>
          </a:xfrm>
        </p:spPr>
        <p:txBody>
          <a:bodyPr vert="horz" wrap="square" lIns="0" tIns="0" rIns="0" bIns="0" rtlCol="0">
            <a:normAutofit/>
          </a:bodyPr>
          <a:lstStyle/>
          <a:p>
            <a:pPr marL="0" indent="0">
              <a:lnSpc>
                <a:spcPct val="100000"/>
              </a:lnSpc>
            </a:pPr>
            <a:r>
              <a:rPr lang="en-US" sz="2800" kern="1200" dirty="0">
                <a:latin typeface="+mn-lt"/>
                <a:ea typeface="+mn-ea"/>
                <a:cs typeface="+mn-cs"/>
              </a:rPr>
              <a:t>Drivers of autonomous vehicles</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3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4" name="Freeform: Shape 3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Oval 3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9" name="Rectangle 3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93930-D0E0-2D45-8F96-744DB60CC4FA}"/>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100000"/>
              </a:lnSpc>
            </a:pPr>
            <a:r>
              <a:rPr lang="en-US" dirty="0"/>
              <a:t>Project Workflow</a:t>
            </a:r>
          </a:p>
        </p:txBody>
      </p:sp>
      <p:sp>
        <p:nvSpPr>
          <p:cNvPr id="41" name="Rectangle 40">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Diagram&#10;&#10;Description automatically generated">
            <a:extLst>
              <a:ext uri="{FF2B5EF4-FFF2-40B4-BE49-F238E27FC236}">
                <a16:creationId xmlns:a16="http://schemas.microsoft.com/office/drawing/2014/main" id="{933EC2AE-63F0-27A6-7CD1-472E7B864C41}"/>
              </a:ext>
            </a:extLst>
          </p:cNvPr>
          <p:cNvPicPr>
            <a:picLocks noChangeAspect="1"/>
          </p:cNvPicPr>
          <p:nvPr/>
        </p:nvPicPr>
        <p:blipFill>
          <a:blip r:embed="rId2"/>
          <a:stretch>
            <a:fillRect/>
          </a:stretch>
        </p:blipFill>
        <p:spPr>
          <a:xfrm>
            <a:off x="1182872" y="2083434"/>
            <a:ext cx="10155687" cy="4423777"/>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43" name="Rectangle 42">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CEEA8F3-82C0-CF68-2672-41C3E721DE32}"/>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103386788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44CF8-1B68-D206-A641-AAAD649CAD9A}"/>
              </a:ext>
            </a:extLst>
          </p:cNvPr>
          <p:cNvSpPr>
            <a:spLocks noGrp="1"/>
          </p:cNvSpPr>
          <p:nvPr>
            <p:ph type="title"/>
          </p:nvPr>
        </p:nvSpPr>
        <p:spPr>
          <a:xfrm>
            <a:off x="550864" y="549275"/>
            <a:ext cx="3565524" cy="1997855"/>
          </a:xfrm>
        </p:spPr>
        <p:txBody>
          <a:bodyPr wrap="square" anchor="b">
            <a:normAutofit/>
          </a:bodyPr>
          <a:lstStyle/>
          <a:p>
            <a:r>
              <a:rPr lang="en-US" dirty="0"/>
              <a:t>Results</a:t>
            </a:r>
          </a:p>
        </p:txBody>
      </p:sp>
      <p:grpSp>
        <p:nvGrpSpPr>
          <p:cNvPr id="14" name="Group 1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Oval 1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AA9EBAA-C821-2278-9517-0FF1741F333D}"/>
              </a:ext>
            </a:extLst>
          </p:cNvPr>
          <p:cNvSpPr>
            <a:spLocks noGrp="1"/>
          </p:cNvSpPr>
          <p:nvPr>
            <p:ph idx="1"/>
          </p:nvPr>
        </p:nvSpPr>
        <p:spPr>
          <a:xfrm>
            <a:off x="550863" y="2677306"/>
            <a:ext cx="3565525" cy="3415519"/>
          </a:xfrm>
        </p:spPr>
        <p:txBody>
          <a:bodyPr anchor="t">
            <a:normAutofit/>
          </a:bodyPr>
          <a:lstStyle/>
          <a:p>
            <a:r>
              <a:rPr lang="en-US" sz="1600" dirty="0"/>
              <a:t>DAYTIME PREDICTIONS</a:t>
            </a:r>
          </a:p>
          <a:p>
            <a:endParaRPr lang="en-US" sz="1600" dirty="0"/>
          </a:p>
        </p:txBody>
      </p:sp>
      <p:pic>
        <p:nvPicPr>
          <p:cNvPr id="7" name="Image31">
            <a:extLst>
              <a:ext uri="{FF2B5EF4-FFF2-40B4-BE49-F238E27FC236}">
                <a16:creationId xmlns:a16="http://schemas.microsoft.com/office/drawing/2014/main" id="{19698042-33EE-563B-200E-2790CD7D0427}"/>
              </a:ext>
            </a:extLst>
          </p:cNvPr>
          <p:cNvPicPr/>
          <p:nvPr/>
        </p:nvPicPr>
        <p:blipFill>
          <a:blip r:embed="rId2"/>
          <a:srcRect l="8445" t="24286" r="9537"/>
          <a:stretch>
            <a:fillRect/>
          </a:stretch>
        </p:blipFill>
        <p:spPr>
          <a:xfrm>
            <a:off x="4550900" y="1588142"/>
            <a:ext cx="7090237" cy="3681717"/>
          </a:xfrm>
          <a:custGeom>
            <a:avLst/>
            <a:gdLst/>
            <a:ahLst/>
            <a:cxnLst/>
            <a:rect l="l" t="t" r="r" b="b"/>
            <a:pathLst>
              <a:path w="7090237" h="5759451">
                <a:moveTo>
                  <a:pt x="0" y="0"/>
                </a:moveTo>
                <a:lnTo>
                  <a:pt x="7090237" y="0"/>
                </a:lnTo>
                <a:lnTo>
                  <a:pt x="7090237" y="5759451"/>
                </a:lnTo>
                <a:lnTo>
                  <a:pt x="0" y="5759451"/>
                </a:lnTo>
                <a:close/>
              </a:path>
            </a:pathLst>
          </a:custGeom>
        </p:spPr>
      </p:pic>
      <p:sp>
        <p:nvSpPr>
          <p:cNvPr id="6" name="Slide Number Placeholder 5">
            <a:extLst>
              <a:ext uri="{FF2B5EF4-FFF2-40B4-BE49-F238E27FC236}">
                <a16:creationId xmlns:a16="http://schemas.microsoft.com/office/drawing/2014/main" id="{B77D4A41-FF85-2BDA-0A1C-0729C4F1918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7</a:t>
            </a:fld>
            <a:endParaRPr lang="en-US"/>
          </a:p>
        </p:txBody>
      </p:sp>
    </p:spTree>
    <p:extLst>
      <p:ext uri="{BB962C8B-B14F-4D97-AF65-F5344CB8AC3E}">
        <p14:creationId xmlns:p14="http://schemas.microsoft.com/office/powerpoint/2010/main" val="260458844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44CF8-1B68-D206-A641-AAAD649CAD9A}"/>
              </a:ext>
            </a:extLst>
          </p:cNvPr>
          <p:cNvSpPr>
            <a:spLocks noGrp="1"/>
          </p:cNvSpPr>
          <p:nvPr>
            <p:ph type="title"/>
          </p:nvPr>
        </p:nvSpPr>
        <p:spPr>
          <a:xfrm>
            <a:off x="550864" y="549275"/>
            <a:ext cx="3565524" cy="1997855"/>
          </a:xfrm>
        </p:spPr>
        <p:txBody>
          <a:bodyPr wrap="square" anchor="b">
            <a:normAutofit/>
          </a:bodyPr>
          <a:lstStyle/>
          <a:p>
            <a:r>
              <a:rPr lang="en-US" dirty="0"/>
              <a:t>Results</a:t>
            </a:r>
          </a:p>
        </p:txBody>
      </p:sp>
      <p:grpSp>
        <p:nvGrpSpPr>
          <p:cNvPr id="28" name="Group 27">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9"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3" name="Oval 32">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AA9EBAA-C821-2278-9517-0FF1741F333D}"/>
              </a:ext>
            </a:extLst>
          </p:cNvPr>
          <p:cNvSpPr>
            <a:spLocks noGrp="1"/>
          </p:cNvSpPr>
          <p:nvPr>
            <p:ph idx="1"/>
          </p:nvPr>
        </p:nvSpPr>
        <p:spPr>
          <a:xfrm>
            <a:off x="550863" y="2677306"/>
            <a:ext cx="3565525" cy="3415519"/>
          </a:xfrm>
        </p:spPr>
        <p:txBody>
          <a:bodyPr anchor="t">
            <a:normAutofit/>
          </a:bodyPr>
          <a:lstStyle/>
          <a:p>
            <a:r>
              <a:rPr lang="en-US" sz="1600" dirty="0"/>
              <a:t>NIGHTTIME PREDICTIONS</a:t>
            </a:r>
          </a:p>
          <a:p>
            <a:endParaRPr lang="en-US" sz="1600" dirty="0"/>
          </a:p>
        </p:txBody>
      </p:sp>
      <p:pic>
        <p:nvPicPr>
          <p:cNvPr id="18" name="Image33">
            <a:extLst>
              <a:ext uri="{FF2B5EF4-FFF2-40B4-BE49-F238E27FC236}">
                <a16:creationId xmlns:a16="http://schemas.microsoft.com/office/drawing/2014/main" id="{B3DCA9A5-C212-0E7F-4166-A94CB3FA85A0}"/>
              </a:ext>
            </a:extLst>
          </p:cNvPr>
          <p:cNvPicPr/>
          <p:nvPr/>
        </p:nvPicPr>
        <p:blipFill>
          <a:blip r:embed="rId2"/>
          <a:srcRect l="19338" t="21717" r="3777"/>
          <a:stretch>
            <a:fillRect/>
          </a:stretch>
        </p:blipFill>
        <p:spPr>
          <a:xfrm>
            <a:off x="4550900" y="1398612"/>
            <a:ext cx="7090237" cy="4060776"/>
          </a:xfrm>
          <a:custGeom>
            <a:avLst/>
            <a:gdLst/>
            <a:ahLst/>
            <a:cxnLst/>
            <a:rect l="l" t="t" r="r" b="b"/>
            <a:pathLst>
              <a:path w="7090237" h="5759451">
                <a:moveTo>
                  <a:pt x="0" y="0"/>
                </a:moveTo>
                <a:lnTo>
                  <a:pt x="7090237" y="0"/>
                </a:lnTo>
                <a:lnTo>
                  <a:pt x="7090237" y="5759451"/>
                </a:lnTo>
                <a:lnTo>
                  <a:pt x="0" y="5759451"/>
                </a:lnTo>
                <a:close/>
              </a:path>
            </a:pathLst>
          </a:custGeom>
        </p:spPr>
      </p:pic>
      <p:sp>
        <p:nvSpPr>
          <p:cNvPr id="6" name="Slide Number Placeholder 5">
            <a:extLst>
              <a:ext uri="{FF2B5EF4-FFF2-40B4-BE49-F238E27FC236}">
                <a16:creationId xmlns:a16="http://schemas.microsoft.com/office/drawing/2014/main" id="{B77D4A41-FF85-2BDA-0A1C-0729C4F1918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8</a:t>
            </a:fld>
            <a:endParaRPr lang="en-US"/>
          </a:p>
        </p:txBody>
      </p:sp>
    </p:spTree>
    <p:extLst>
      <p:ext uri="{BB962C8B-B14F-4D97-AF65-F5344CB8AC3E}">
        <p14:creationId xmlns:p14="http://schemas.microsoft.com/office/powerpoint/2010/main" val="4200628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44CF8-1B68-D206-A641-AAAD649CAD9A}"/>
              </a:ext>
            </a:extLst>
          </p:cNvPr>
          <p:cNvSpPr>
            <a:spLocks noGrp="1"/>
          </p:cNvSpPr>
          <p:nvPr>
            <p:ph type="title"/>
          </p:nvPr>
        </p:nvSpPr>
        <p:spPr>
          <a:xfrm>
            <a:off x="550864" y="549275"/>
            <a:ext cx="3565524" cy="1997855"/>
          </a:xfrm>
        </p:spPr>
        <p:txBody>
          <a:bodyPr wrap="square" anchor="b">
            <a:normAutofit/>
          </a:bodyPr>
          <a:lstStyle/>
          <a:p>
            <a:r>
              <a:rPr lang="en-US" dirty="0"/>
              <a:t>Results</a:t>
            </a:r>
          </a:p>
        </p:txBody>
      </p:sp>
      <p:grpSp>
        <p:nvGrpSpPr>
          <p:cNvPr id="52" name="Group 51">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53"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Oval 56">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CAA9EBAA-C821-2278-9517-0FF1741F333D}"/>
              </a:ext>
            </a:extLst>
          </p:cNvPr>
          <p:cNvSpPr>
            <a:spLocks noGrp="1"/>
          </p:cNvSpPr>
          <p:nvPr>
            <p:ph idx="1"/>
          </p:nvPr>
        </p:nvSpPr>
        <p:spPr>
          <a:xfrm>
            <a:off x="550863" y="2677306"/>
            <a:ext cx="3565525" cy="3415519"/>
          </a:xfrm>
        </p:spPr>
        <p:txBody>
          <a:bodyPr anchor="t">
            <a:normAutofit/>
          </a:bodyPr>
          <a:lstStyle/>
          <a:p>
            <a:r>
              <a:rPr lang="en-US" sz="1600" dirty="0"/>
              <a:t>PREDICTIONS ON BLURRY IMAGES</a:t>
            </a:r>
          </a:p>
          <a:p>
            <a:endParaRPr lang="en-US" sz="1600" dirty="0"/>
          </a:p>
        </p:txBody>
      </p:sp>
      <p:pic>
        <p:nvPicPr>
          <p:cNvPr id="21" name="Image35">
            <a:extLst>
              <a:ext uri="{FF2B5EF4-FFF2-40B4-BE49-F238E27FC236}">
                <a16:creationId xmlns:a16="http://schemas.microsoft.com/office/drawing/2014/main" id="{E2959E64-A37C-F293-8C78-CA4228BF230A}"/>
              </a:ext>
            </a:extLst>
          </p:cNvPr>
          <p:cNvPicPr/>
          <p:nvPr/>
        </p:nvPicPr>
        <p:blipFill>
          <a:blip r:embed="rId2"/>
          <a:srcRect l="8445" t="21781" r="5022"/>
          <a:stretch>
            <a:fillRect/>
          </a:stretch>
        </p:blipFill>
        <p:spPr>
          <a:xfrm>
            <a:off x="4550900" y="1626465"/>
            <a:ext cx="7090237" cy="3605070"/>
          </a:xfrm>
          <a:custGeom>
            <a:avLst/>
            <a:gdLst/>
            <a:ahLst/>
            <a:cxnLst/>
            <a:rect l="l" t="t" r="r" b="b"/>
            <a:pathLst>
              <a:path w="7090237" h="5759451">
                <a:moveTo>
                  <a:pt x="0" y="0"/>
                </a:moveTo>
                <a:lnTo>
                  <a:pt x="7090237" y="0"/>
                </a:lnTo>
                <a:lnTo>
                  <a:pt x="7090237" y="5759451"/>
                </a:lnTo>
                <a:lnTo>
                  <a:pt x="0" y="5759451"/>
                </a:lnTo>
                <a:close/>
              </a:path>
            </a:pathLst>
          </a:custGeom>
        </p:spPr>
      </p:pic>
      <p:sp>
        <p:nvSpPr>
          <p:cNvPr id="6" name="Slide Number Placeholder 5">
            <a:extLst>
              <a:ext uri="{FF2B5EF4-FFF2-40B4-BE49-F238E27FC236}">
                <a16:creationId xmlns:a16="http://schemas.microsoft.com/office/drawing/2014/main" id="{B77D4A41-FF85-2BDA-0A1C-0729C4F1918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spTree>
    <p:extLst>
      <p:ext uri="{BB962C8B-B14F-4D97-AF65-F5344CB8AC3E}">
        <p14:creationId xmlns:p14="http://schemas.microsoft.com/office/powerpoint/2010/main" val="67934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{AD6759D0-2102-4C7D-BBD2-3E57AD5DD2ED}tf33713516_win32</Template>
  <TotalTime>223</TotalTime>
  <Words>511</Words>
  <Application>Microsoft Office PowerPoint</Application>
  <PresentationFormat>Widescreen</PresentationFormat>
  <Paragraphs>60</Paragraphs>
  <Slides>14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Gill Sans MT</vt:lpstr>
      <vt:lpstr>Times New Roman</vt:lpstr>
      <vt:lpstr>Walbaum Display</vt:lpstr>
      <vt:lpstr>Wingdings</vt:lpstr>
      <vt:lpstr>3DFloatVTI</vt:lpstr>
      <vt:lpstr>PEDESTRIAN DETECTION AND MONITORING SYSTEM</vt:lpstr>
      <vt:lpstr>Introduction</vt:lpstr>
      <vt:lpstr>Problem Statements</vt:lpstr>
      <vt:lpstr>Objectives</vt:lpstr>
      <vt:lpstr>Target Users</vt:lpstr>
      <vt:lpstr>Project Workflow</vt:lpstr>
      <vt:lpstr>Results</vt:lpstr>
      <vt:lpstr>Results</vt:lpstr>
      <vt:lpstr>Results</vt:lpstr>
      <vt:lpstr>Results</vt:lpstr>
      <vt:lpstr>Results</vt:lpstr>
      <vt:lpstr>Strength and Limitations</vt:lpstr>
      <vt:lpstr>Conclusion</vt:lpstr>
      <vt:lpstr>Let's proceed with demonstration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PEDESTRIAN DETECTION AND MONITORING SYSTEM</dc:title>
  <dc:creator>Tasnim Ahmed Farabi</dc:creator>
  <cp:lastModifiedBy>Tasnim Ahmed Farabi</cp:lastModifiedBy>
  <cp:revision>6</cp:revision>
  <dcterms:created xsi:type="dcterms:W3CDTF">2022-06-20T11:22:46Z</dcterms:created>
  <dcterms:modified xsi:type="dcterms:W3CDTF">2022-06-25T14:40:36Z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